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Kaushan Script"/>
      <p:regular r:id="rId10"/>
    </p:embeddedFon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font" Target="fonts/KaushanScript-regular.fntdata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599e75a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599e75a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0f0818aa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0f0818aa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0f0818aa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0f0818aa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9144000" cy="3716400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3C3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607501" y="1086860"/>
            <a:ext cx="7929000" cy="2228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8F03"/>
              </a:buClr>
              <a:buSzPts val="4100"/>
              <a:buFont typeface="Century Gothic"/>
              <a:buNone/>
              <a:defRPr sz="4100">
                <a:solidFill>
                  <a:srgbClr val="ED8F0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07501" y="3960635"/>
            <a:ext cx="7929000" cy="326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SzPts val="1200"/>
              <a:buNone/>
              <a:defRPr>
                <a:solidFill>
                  <a:srgbClr val="F1B3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SzPts val="1100"/>
              <a:buNone/>
              <a:defRPr>
                <a:solidFill>
                  <a:srgbClr val="F1B388"/>
                </a:solidFill>
              </a:defRPr>
            </a:lvl3pPr>
            <a:lvl4pPr lvl="3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F1B388"/>
                </a:solidFill>
              </a:defRPr>
            </a:lvl4pPr>
            <a:lvl5pPr lvl="4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F1B388"/>
                </a:solidFill>
              </a:defRPr>
            </a:lvl5pPr>
            <a:lvl6pPr lvl="5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F1B388"/>
                </a:solidFill>
              </a:defRPr>
            </a:lvl6pPr>
            <a:lvl7pPr lvl="6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F1B388"/>
                </a:solidFill>
              </a:defRPr>
            </a:lvl7pPr>
            <a:lvl8pPr lvl="7" algn="ctr">
              <a:spcBef>
                <a:spcPts val="500"/>
              </a:spcBef>
              <a:spcAft>
                <a:spcPts val="0"/>
              </a:spcAft>
              <a:buSzPts val="900"/>
              <a:buNone/>
              <a:defRPr>
                <a:solidFill>
                  <a:srgbClr val="F1B388"/>
                </a:solidFill>
              </a:defRPr>
            </a:lvl8pPr>
            <a:lvl9pPr lvl="8" algn="ctr">
              <a:spcBef>
                <a:spcPts val="500"/>
              </a:spcBef>
              <a:spcAft>
                <a:spcPts val="500"/>
              </a:spcAft>
              <a:buSzPts val="900"/>
              <a:buNone/>
              <a:defRPr>
                <a:solidFill>
                  <a:srgbClr val="F1B388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607500" y="3600450"/>
            <a:ext cx="7921200" cy="425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0" y="0"/>
            <a:ext cx="9144000" cy="36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🞆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607500" y="4025503"/>
            <a:ext cx="7921200" cy="37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473773" y="811092"/>
            <a:ext cx="4749309" cy="2429389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12"/>
          <p:cNvSpPr txBox="1"/>
          <p:nvPr>
            <p:ph type="title"/>
          </p:nvPr>
        </p:nvSpPr>
        <p:spPr>
          <a:xfrm>
            <a:off x="638239" y="928876"/>
            <a:ext cx="4420500" cy="1984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b="1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639893" y="3332760"/>
            <a:ext cx="4418700" cy="534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1B3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F1B388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5680982" y="811092"/>
            <a:ext cx="2857500" cy="3056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855663" y="1714939"/>
            <a:ext cx="3671335" cy="1877979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3"/>
          <p:cNvSpPr txBox="1"/>
          <p:nvPr>
            <p:ph type="title"/>
          </p:nvPr>
        </p:nvSpPr>
        <p:spPr>
          <a:xfrm>
            <a:off x="1017817" y="1826968"/>
            <a:ext cx="3286800" cy="1505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4617000" y="1714500"/>
            <a:ext cx="3660300" cy="1721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9144000" cy="1639491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 rot="5400000">
            <a:off x="3190864" y="-944999"/>
            <a:ext cx="2755800" cy="79224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/>
          <p:nvPr/>
        </p:nvSpPr>
        <p:spPr>
          <a:xfrm>
            <a:off x="5752238" y="334567"/>
            <a:ext cx="3391764" cy="4061221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5"/>
          <p:cNvSpPr txBox="1"/>
          <p:nvPr>
            <p:ph type="title"/>
          </p:nvPr>
        </p:nvSpPr>
        <p:spPr>
          <a:xfrm rot="5400000">
            <a:off x="5147648" y="1429628"/>
            <a:ext cx="3851100" cy="1871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 rot="5400000">
            <a:off x="1056255" y="-114233"/>
            <a:ext cx="4061100" cy="49587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 1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title"/>
          </p:nvPr>
        </p:nvSpPr>
        <p:spPr>
          <a:xfrm>
            <a:off x="611046" y="545642"/>
            <a:ext cx="3639600" cy="1212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entury Gothic"/>
              <a:buNone/>
              <a:defRPr b="0" sz="1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6"/>
          <p:cNvSpPr/>
          <p:nvPr>
            <p:ph idx="2" type="pic"/>
          </p:nvPr>
        </p:nvSpPr>
        <p:spPr>
          <a:xfrm>
            <a:off x="4573588" y="0"/>
            <a:ext cx="4570500" cy="51435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🞆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611046" y="1758513"/>
            <a:ext cx="3639600" cy="263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rtl="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rtl="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rtl="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rtl="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rtl="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rtl="0" algn="l">
              <a:spcBef>
                <a:spcPts val="500"/>
              </a:spcBef>
              <a:spcAft>
                <a:spcPts val="5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4" name="Google Shape;114;p16"/>
          <p:cNvSpPr txBox="1"/>
          <p:nvPr>
            <p:ph idx="10" type="dt"/>
          </p:nvPr>
        </p:nvSpPr>
        <p:spPr>
          <a:xfrm>
            <a:off x="2914358" y="4531022"/>
            <a:ext cx="73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1" type="ftr"/>
          </p:nvPr>
        </p:nvSpPr>
        <p:spPr>
          <a:xfrm>
            <a:off x="442797" y="4531022"/>
            <a:ext cx="247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3647017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9141600" cy="1371600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3C3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8F03"/>
              </a:buClr>
              <a:buSzPts val="3000"/>
              <a:buFont typeface="Century Gothic"/>
              <a:buNone/>
              <a:defRPr>
                <a:solidFill>
                  <a:srgbClr val="ED8F0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14034" y="1666715"/>
            <a:ext cx="7915800" cy="272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-1"/>
            <a:ext cx="9144000" cy="3716100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3C3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607500" y="2213547"/>
            <a:ext cx="7921200" cy="1101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ED8F03"/>
              </a:buClr>
              <a:buSzPts val="3600"/>
              <a:buFont typeface="Century Gothic"/>
              <a:buNone/>
              <a:defRPr b="1" sz="3600" cap="none">
                <a:solidFill>
                  <a:srgbClr val="ED8F0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607500" y="3960901"/>
            <a:ext cx="7921200" cy="325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1B3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F1B388"/>
                </a:solidFill>
              </a:defRPr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1100"/>
              <a:buNone/>
              <a:defRPr sz="1100">
                <a:solidFill>
                  <a:srgbClr val="F1B3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14034" y="1666715"/>
            <a:ext cx="3889500" cy="2729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640561" y="1666715"/>
            <a:ext cx="3895800" cy="2729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13509"/>
            <a:ext cx="9144000" cy="1371600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3C3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11046" y="1631156"/>
            <a:ext cx="3892500" cy="432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11047" y="2063354"/>
            <a:ext cx="3892500" cy="2332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0561" y="1631156"/>
            <a:ext cx="3895800" cy="432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ctr">
              <a:spcBef>
                <a:spcPts val="300"/>
              </a:spcBef>
              <a:spcAft>
                <a:spcPts val="0"/>
              </a:spcAft>
              <a:buSzPts val="1500"/>
              <a:buNone/>
              <a:defRPr b="0" sz="15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0561" y="2063354"/>
            <a:ext cx="3895800" cy="2332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3C3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/>
          <p:nvPr/>
        </p:nvSpPr>
        <p:spPr>
          <a:xfrm>
            <a:off x="7425" y="13509"/>
            <a:ext cx="9136500" cy="1368900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3C3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812800" y="334566"/>
            <a:ext cx="2660700" cy="1213800"/>
          </a:xfrm>
          <a:prstGeom prst="rect">
            <a:avLst/>
          </a:prstGeom>
          <a:solidFill>
            <a:schemeClr val="accent1"/>
          </a:solidFill>
          <a:ln cap="rnd" cmpd="sng" w="15875">
            <a:solidFill>
              <a:srgbClr val="3C3C3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804863" y="334566"/>
            <a:ext cx="2660700" cy="1213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500"/>
              <a:buFont typeface="Century Gothic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641725" y="334566"/>
            <a:ext cx="4689600" cy="40611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🞆"/>
              <a:defRPr/>
            </a:lvl1pPr>
            <a:lvl2pPr indent="-317500" lvl="1" marL="914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2pPr>
            <a:lvl3pPr indent="-317500" lvl="2" marL="1371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3pPr>
            <a:lvl4pPr indent="-317500" lvl="3" marL="18288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4pPr>
            <a:lvl5pPr indent="-317500" lvl="4" marL="22860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5pPr>
            <a:lvl6pPr indent="-317500" lvl="5" marL="27432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6pPr>
            <a:lvl7pPr indent="-317500" lvl="6" marL="32004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7pPr>
            <a:lvl8pPr indent="-317500" lvl="7" marL="3657600" algn="l">
              <a:spcBef>
                <a:spcPts val="500"/>
              </a:spcBef>
              <a:spcAft>
                <a:spcPts val="0"/>
              </a:spcAft>
              <a:buSzPts val="1400"/>
              <a:buChar char="🞆"/>
              <a:defRPr/>
            </a:lvl8pPr>
            <a:lvl9pPr indent="-317500" lvl="8" marL="4114800" algn="l">
              <a:spcBef>
                <a:spcPts val="500"/>
              </a:spcBef>
              <a:spcAft>
                <a:spcPts val="500"/>
              </a:spcAft>
              <a:buSzPts val="1400"/>
              <a:buChar char="🞆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804863" y="1695554"/>
            <a:ext cx="2660700" cy="2700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11046" y="545642"/>
            <a:ext cx="3639600" cy="12129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Font typeface="Century Gothic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11046" y="1758513"/>
            <a:ext cx="3639600" cy="26373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1pPr>
            <a:lvl2pPr indent="-228600" lvl="1" marL="914400" algn="l"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500"/>
              </a:spcBef>
              <a:spcAft>
                <a:spcPts val="5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2914358" y="4531022"/>
            <a:ext cx="732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42797" y="4531022"/>
            <a:ext cx="2471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3647017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031E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07500" y="335391"/>
            <a:ext cx="7929000" cy="727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000"/>
              <a:buFont typeface="Century Gothic"/>
              <a:buNone/>
              <a:defRPr b="1" i="0" sz="3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07500" y="1638301"/>
            <a:ext cx="7922400" cy="2755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indent="-3175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4800" lvl="1" marL="914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8450" lvl="2" marL="1371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🞆"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5750" lvl="3" marL="18288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575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5750" lvl="5" marL="27432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5750" lvl="6" marL="32004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5750" lvl="7" marL="3657600" marR="0" rtl="0" algn="l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5750" lvl="8" marL="4114800" marR="0" rtl="0" algn="l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ts val="900"/>
              <a:buFont typeface="Noto Sans Symbols"/>
              <a:buChar char="🞆"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1" type="ftr"/>
          </p:nvPr>
        </p:nvSpPr>
        <p:spPr>
          <a:xfrm>
            <a:off x="338636" y="4531022"/>
            <a:ext cx="6483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7000969" y="4531022"/>
            <a:ext cx="1007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008748" y="4436916"/>
            <a:ext cx="796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8100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5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1.jpg"/><Relationship Id="rId5" Type="http://schemas.openxmlformats.org/officeDocument/2006/relationships/image" Target="../media/image5.jpg"/><Relationship Id="rId6" Type="http://schemas.openxmlformats.org/officeDocument/2006/relationships/image" Target="../media/image9.jpg"/><Relationship Id="rId7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Relationship Id="rId5" Type="http://schemas.openxmlformats.org/officeDocument/2006/relationships/hyperlink" Target="http://drive.google.com/file/d/1HXB181j3EpN2K3srfTkuGlHPbB9ATPKv/view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://drive.google.com/file/d/1on-K_SMjP7jNoR2FLUUnjUDKHEdjI0Qv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hyperlink" Target="http://drive.google.com/file/d/1mjO8Hh00-4fM-w--lr3utfemVhcH_Yqb/view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jpg"/><Relationship Id="rId7" Type="http://schemas.openxmlformats.org/officeDocument/2006/relationships/hyperlink" Target="http://drive.google.com/file/d/1UDxV6cZEBWoWt9t9CMPSddd_XlmXz7no/view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ctrTitle"/>
          </p:nvPr>
        </p:nvSpPr>
        <p:spPr>
          <a:xfrm>
            <a:off x="607500" y="2102704"/>
            <a:ext cx="7929000" cy="14412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ushan Script"/>
                <a:ea typeface="Kaushan Script"/>
                <a:cs typeface="Kaushan Script"/>
                <a:sym typeface="Kaushan Script"/>
              </a:rPr>
              <a:t>Many Voices, One Decade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Kaushan Script"/>
                <a:ea typeface="Kaushan Script"/>
                <a:cs typeface="Kaushan Script"/>
                <a:sym typeface="Kaushan Script"/>
              </a:rPr>
              <a:t>1950s Louisa County </a:t>
            </a:r>
            <a:endParaRPr>
              <a:latin typeface="Kaushan Script"/>
              <a:ea typeface="Kaushan Script"/>
              <a:cs typeface="Kaushan Script"/>
              <a:sym typeface="Kaushan Script"/>
            </a:endParaRPr>
          </a:p>
        </p:txBody>
      </p:sp>
      <p:sp>
        <p:nvSpPr>
          <p:cNvPr id="122" name="Google Shape;122;p17"/>
          <p:cNvSpPr txBox="1"/>
          <p:nvPr>
            <p:ph idx="1" type="subTitle"/>
          </p:nvPr>
        </p:nvSpPr>
        <p:spPr>
          <a:xfrm>
            <a:off x="607500" y="3960615"/>
            <a:ext cx="7929000" cy="654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EFEFE"/>
                </a:solidFill>
              </a:rPr>
              <a:t>Exhibit Audio Companion</a:t>
            </a:r>
            <a:endParaRPr>
              <a:solidFill>
                <a:srgbClr val="FEFEFE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-GB">
                <a:solidFill>
                  <a:srgbClr val="06031E"/>
                </a:solidFill>
              </a:rPr>
              <a:t>Louisa County Historical Society</a:t>
            </a:r>
            <a:endParaRPr>
              <a:solidFill>
                <a:srgbClr val="06031E"/>
              </a:solidFill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 rotWithShape="1">
          <a:blip r:embed="rId3">
            <a:alphaModFix/>
          </a:blip>
          <a:srcRect b="0" l="0" r="4361" t="0"/>
          <a:stretch/>
        </p:blipFill>
        <p:spPr>
          <a:xfrm>
            <a:off x="640803" y="191875"/>
            <a:ext cx="1277400" cy="17037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1996" l="0" r="14412" t="2006"/>
          <a:stretch/>
        </p:blipFill>
        <p:spPr>
          <a:xfrm>
            <a:off x="5579554" y="232400"/>
            <a:ext cx="1277401" cy="1703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5">
            <a:alphaModFix/>
          </a:blip>
          <a:srcRect b="0" l="6993" r="10736" t="0"/>
          <a:stretch/>
        </p:blipFill>
        <p:spPr>
          <a:xfrm>
            <a:off x="3933303" y="231950"/>
            <a:ext cx="1277400" cy="1703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17"/>
          <p:cNvPicPr preferRelativeResize="0"/>
          <p:nvPr/>
        </p:nvPicPr>
        <p:blipFill rotWithShape="1">
          <a:blip r:embed="rId6">
            <a:alphaModFix/>
          </a:blip>
          <a:srcRect b="0" l="0" r="-170" t="0"/>
          <a:stretch/>
        </p:blipFill>
        <p:spPr>
          <a:xfrm>
            <a:off x="2287054" y="232400"/>
            <a:ext cx="1277398" cy="17028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5806" y="232850"/>
            <a:ext cx="1277391" cy="17028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07500" y="121841"/>
            <a:ext cx="7929000" cy="727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“The whole world was afraid of polio”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2309300" y="1687575"/>
            <a:ext cx="3941100" cy="118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EFEFE"/>
                </a:solidFill>
              </a:rPr>
              <a:t>Mrs. Jane Courtney </a:t>
            </a:r>
            <a:r>
              <a:rPr lang="en-GB">
                <a:solidFill>
                  <a:srgbClr val="FEFEFE"/>
                </a:solidFill>
              </a:rPr>
              <a:t>describes</a:t>
            </a:r>
            <a:r>
              <a:rPr lang="en-GB">
                <a:solidFill>
                  <a:srgbClr val="FEFEFE"/>
                </a:solidFill>
              </a:rPr>
              <a:t> an almost fatal health scare as a child and about her experience as a an African American at University of Virginia Hospital.</a:t>
            </a:r>
            <a:endParaRPr>
              <a:solidFill>
                <a:srgbClr val="FEFEFE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55634" t="19172"/>
          <a:stretch/>
        </p:blipFill>
        <p:spPr>
          <a:xfrm>
            <a:off x="402800" y="1645824"/>
            <a:ext cx="1777725" cy="21591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>
            <a:off x="2725950" y="763125"/>
            <a:ext cx="6310200" cy="54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CCCCCC"/>
                </a:solidFill>
              </a:rPr>
              <a:t>Healthcare</a:t>
            </a:r>
            <a:endParaRPr i="1" sz="2400">
              <a:solidFill>
                <a:srgbClr val="CCCCCC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b="2799" l="-5610" r="5610" t="-2800"/>
          <a:stretch/>
        </p:blipFill>
        <p:spPr>
          <a:xfrm>
            <a:off x="6976650" y="1607187"/>
            <a:ext cx="1674933" cy="2236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3035550" y="2758075"/>
            <a:ext cx="3941100" cy="118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500"/>
              </a:spcAft>
              <a:buNone/>
            </a:pPr>
            <a:r>
              <a:rPr lang="en-GB">
                <a:solidFill>
                  <a:srgbClr val="FEFEFE"/>
                </a:solidFill>
              </a:rPr>
              <a:t>Dr. Jane Wootten talks about significant measures taken to protect against contracting polio. </a:t>
            </a:r>
            <a:endParaRPr>
              <a:solidFill>
                <a:srgbClr val="FEFEFE"/>
              </a:solidFill>
            </a:endParaRPr>
          </a:p>
        </p:txBody>
      </p:sp>
      <p:pic>
        <p:nvPicPr>
          <p:cNvPr id="138" name="Google Shape;138;p18" title="Wootten_Polio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97350" y="3936975"/>
            <a:ext cx="433532" cy="43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 title="Burn Clip.mp3">
            <a:hlinkClick r:id="rId7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5663" y="3937741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0" name="Google Shape;140;p18"/>
          <p:cNvSpPr/>
          <p:nvPr/>
        </p:nvSpPr>
        <p:spPr>
          <a:xfrm>
            <a:off x="402800" y="4502550"/>
            <a:ext cx="2120400" cy="500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C3C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5300000" dist="476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EFEFE"/>
                </a:solidFill>
              </a:rPr>
              <a:t>Previous Slide: Education</a:t>
            </a:r>
            <a:endParaRPr sz="1200">
              <a:solidFill>
                <a:srgbClr val="FEFEFE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6531175" y="4510350"/>
            <a:ext cx="2120400" cy="5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3C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5240000" dist="47625">
              <a:srgbClr val="06031E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EFEFE"/>
                </a:solidFill>
              </a:rPr>
              <a:t>Next Slide: Church  </a:t>
            </a:r>
            <a:endParaRPr sz="120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607500" y="121841"/>
            <a:ext cx="7929000" cy="727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“See People As They Are”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19"/>
          <p:cNvSpPr txBox="1"/>
          <p:nvPr>
            <p:ph idx="1" type="body"/>
          </p:nvPr>
        </p:nvSpPr>
        <p:spPr>
          <a:xfrm>
            <a:off x="2309300" y="1611375"/>
            <a:ext cx="3941100" cy="118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EFEFE"/>
                </a:solidFill>
              </a:rPr>
              <a:t>Sheriff Ashland Fortune tells us a story about the time he asked his mother why they were always the first to arrive at Church every Sunday.</a:t>
            </a:r>
            <a:endParaRPr>
              <a:solidFill>
                <a:srgbClr val="FEFEFE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 txBox="1"/>
          <p:nvPr>
            <p:ph type="title"/>
          </p:nvPr>
        </p:nvSpPr>
        <p:spPr>
          <a:xfrm>
            <a:off x="2725950" y="763125"/>
            <a:ext cx="6310200" cy="54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CCCCCC"/>
                </a:solidFill>
              </a:rPr>
              <a:t>Church</a:t>
            </a:r>
            <a:endParaRPr i="1" sz="2400">
              <a:solidFill>
                <a:srgbClr val="CCCCCC"/>
              </a:solidFill>
            </a:endParaRPr>
          </a:p>
        </p:txBody>
      </p:sp>
      <p:sp>
        <p:nvSpPr>
          <p:cNvPr id="149" name="Google Shape;149;p19"/>
          <p:cNvSpPr txBox="1"/>
          <p:nvPr>
            <p:ph idx="1" type="body"/>
          </p:nvPr>
        </p:nvSpPr>
        <p:spPr>
          <a:xfrm>
            <a:off x="2943050" y="2727500"/>
            <a:ext cx="3941100" cy="118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500"/>
              </a:spcAft>
              <a:buNone/>
            </a:pPr>
            <a:r>
              <a:rPr lang="en-GB">
                <a:solidFill>
                  <a:srgbClr val="FEFEFE"/>
                </a:solidFill>
              </a:rPr>
              <a:t>In high school, Mr. Welford Sims helped with establishing a County youth fellowship program.  He shares a story about holding fellowship meetings for youth living on the outskirts of Louisa County. </a:t>
            </a:r>
            <a:endParaRPr>
              <a:solidFill>
                <a:srgbClr val="FEFEFE"/>
              </a:solidFill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800" y="1604974"/>
            <a:ext cx="1876975" cy="2142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1" name="Google Shape;151;p19" title="Ashland Fortune Church Clip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5288" y="3908900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6375" y="1608988"/>
            <a:ext cx="1645200" cy="214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3" name="Google Shape;153;p19" title="Clip_Sims_W_Church.mp3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2975" y="3908900"/>
            <a:ext cx="43200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/>
          <p:nvPr/>
        </p:nvSpPr>
        <p:spPr>
          <a:xfrm>
            <a:off x="6531175" y="4510350"/>
            <a:ext cx="2120400" cy="5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3C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5240000" dist="47625">
              <a:srgbClr val="06031E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EFEFE"/>
                </a:solidFill>
              </a:rPr>
              <a:t>Next Slide: Korean War  </a:t>
            </a:r>
            <a:endParaRPr sz="1200">
              <a:solidFill>
                <a:srgbClr val="FEFEFE"/>
              </a:solidFill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402800" y="4502550"/>
            <a:ext cx="2120400" cy="500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C3C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5300000" dist="476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EFEFE"/>
                </a:solidFill>
              </a:rPr>
              <a:t>Previous Slide: Healthcare</a:t>
            </a:r>
            <a:endParaRPr sz="120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>
            <p:ph type="title"/>
          </p:nvPr>
        </p:nvSpPr>
        <p:spPr>
          <a:xfrm>
            <a:off x="607500" y="121841"/>
            <a:ext cx="7929000" cy="727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Jesse Thomas Hadder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0"/>
          <p:cNvSpPr txBox="1"/>
          <p:nvPr>
            <p:ph idx="1" type="body"/>
          </p:nvPr>
        </p:nvSpPr>
        <p:spPr>
          <a:xfrm>
            <a:off x="2264425" y="1546138"/>
            <a:ext cx="6609900" cy="3058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PFC Hadder was a rifleman in Co. F 35th Inf. 24th Div. He arrived in Korea on April 13, 1951 and was taken prisoner on April 25, 1951. He was a prisoner of war (POW) until August 12, 1953.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While held has a POW, PFC Hadder wrote many letters back home to Louisa County.  The Hadder Family graciously donated original letters to the Louisa County Historical Society.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Press the speaker button below Mr. Hadder’s picture to listen to Louisa County Historical Society Board Member, John Purcell, read a letter written from a Korean POW camp to his mom and dad.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500"/>
              </a:spcAft>
              <a:buNone/>
            </a:pPr>
            <a:r>
              <a:rPr lang="en-GB"/>
              <a:t>\</a:t>
            </a:r>
            <a:endParaRPr/>
          </a:p>
        </p:txBody>
      </p:sp>
      <p:sp>
        <p:nvSpPr>
          <p:cNvPr id="162" name="Google Shape;162;p20"/>
          <p:cNvSpPr txBox="1"/>
          <p:nvPr>
            <p:ph type="title"/>
          </p:nvPr>
        </p:nvSpPr>
        <p:spPr>
          <a:xfrm>
            <a:off x="2725950" y="763125"/>
            <a:ext cx="6310200" cy="54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CCCCCC"/>
                </a:solidFill>
              </a:rPr>
              <a:t>Korean War Memorial</a:t>
            </a:r>
            <a:endParaRPr i="1" sz="2400">
              <a:solidFill>
                <a:srgbClr val="CCCCCC"/>
              </a:solidFill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75" y="1622350"/>
            <a:ext cx="1727600" cy="23154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4" name="Google Shape;164;p20"/>
          <p:cNvSpPr/>
          <p:nvPr/>
        </p:nvSpPr>
        <p:spPr>
          <a:xfrm>
            <a:off x="6531175" y="4510350"/>
            <a:ext cx="2120400" cy="501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3C3C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5240000" dist="47625">
              <a:srgbClr val="06031E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EFEFE"/>
                </a:solidFill>
              </a:rPr>
              <a:t>Next Slide: Movies  </a:t>
            </a:r>
            <a:endParaRPr sz="1200">
              <a:solidFill>
                <a:srgbClr val="FEFEFE"/>
              </a:solidFill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402800" y="4502550"/>
            <a:ext cx="2120400" cy="5004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3C3C3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15300000" dist="476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EFEFE"/>
                </a:solidFill>
              </a:rPr>
              <a:t>Previous Slide: Church</a:t>
            </a:r>
            <a:endParaRPr sz="1200">
              <a:solidFill>
                <a:srgbClr val="FEFEF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Custom 4">
      <a:dk1>
        <a:srgbClr val="05021D"/>
      </a:dk1>
      <a:lt1>
        <a:srgbClr val="EC8E02"/>
      </a:lt1>
      <a:dk2>
        <a:srgbClr val="212121"/>
      </a:dk2>
      <a:lt2>
        <a:srgbClr val="535353"/>
      </a:lt2>
      <a:accent1>
        <a:srgbClr val="535353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